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5" r:id="rId1"/>
  </p:sldMasterIdLst>
  <p:sldIdLst>
    <p:sldId id="256" r:id="rId2"/>
    <p:sldId id="288" r:id="rId3"/>
    <p:sldId id="316" r:id="rId4"/>
    <p:sldId id="314" r:id="rId5"/>
    <p:sldId id="305" r:id="rId6"/>
    <p:sldId id="31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256"/>
            <p14:sldId id="288"/>
            <p14:sldId id="316"/>
            <p14:sldId id="314"/>
            <p14:sldId id="305"/>
            <p14:sldId id="31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488" y="2166364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472" y="3913632"/>
            <a:ext cx="11506200" cy="45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3287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911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133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291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67128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3212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10/17/2019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3800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379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216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535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65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907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228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13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4B3A732-BD30-43B3-B22F-86F9419075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5978F0-8D3C-4B12-B071-F1254173E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71600"/>
            <a:ext cx="12192000" cy="4114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759" y="1822664"/>
            <a:ext cx="9281468" cy="3007186"/>
          </a:xfrm>
        </p:spPr>
        <p:txBody>
          <a:bodyPr anchor="ctr">
            <a:normAutofit/>
          </a:bodyPr>
          <a:lstStyle/>
          <a:p>
            <a:pPr algn="l"/>
            <a:r>
              <a:rPr lang="en-US" sz="8000">
                <a:solidFill>
                  <a:schemeClr val="bg2"/>
                </a:solidFill>
                <a:latin typeface="Algerian" panose="04020705040A02060702" pitchFamily="82" charset="0"/>
              </a:rPr>
              <a:t>Jermyn Borough Council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8F3507-449F-432B-8A9F-811E3703F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660219"/>
            <a:ext cx="9144000" cy="762635"/>
          </a:xfrm>
        </p:spPr>
        <p:txBody>
          <a:bodyPr>
            <a:normAutofit/>
          </a:bodyPr>
          <a:lstStyle/>
          <a:p>
            <a:pPr algn="r">
              <a:spcAft>
                <a:spcPts val="600"/>
              </a:spcAft>
            </a:pPr>
            <a:r>
              <a:rPr lang="en-US" sz="2800" dirty="0"/>
              <a:t>10/17/19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FDE310-F9F9-4DAB-A86D-45566B819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843" y="5164919"/>
            <a:ext cx="12195668" cy="320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647904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bg2">
                <a:lumMod val="60000"/>
                <a:lumOff val="40000"/>
              </a:schemeClr>
            </a:gs>
            <a:gs pos="100000">
              <a:schemeClr val="accent6">
                <a:lumMod val="95000"/>
                <a:lumOff val="5000"/>
              </a:schemeClr>
            </a:gs>
            <a:gs pos="100000">
              <a:schemeClr val="accent6">
                <a:lumMod val="60000"/>
              </a:schemeClr>
            </a:gs>
          </a:gsLst>
          <a:path path="circle">
            <a:fillToRect l="50000" t="130000" r="50000" b="-3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0" y="384314"/>
            <a:ext cx="9448800" cy="1736752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A7F00C8-E7C6-4662-B868-B2E30D2B67FA}"/>
              </a:ext>
            </a:extLst>
          </p:cNvPr>
          <p:cNvSpPr/>
          <p:nvPr/>
        </p:nvSpPr>
        <p:spPr>
          <a:xfrm>
            <a:off x="3226905" y="2121066"/>
            <a:ext cx="728869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Call to Order</a:t>
            </a:r>
          </a:p>
          <a:p>
            <a:pPr lvl="0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Pledge of Allegiance</a:t>
            </a:r>
          </a:p>
          <a:p>
            <a:pPr lvl="0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Roll Call</a:t>
            </a:r>
          </a:p>
          <a:p>
            <a:pPr lvl="0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Previous Meeting Minutes</a:t>
            </a:r>
          </a:p>
          <a:p>
            <a:pPr lvl="0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Treasurer’s Report/Bills Payable</a:t>
            </a:r>
          </a:p>
          <a:p>
            <a:pPr lvl="0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Correspondence</a:t>
            </a:r>
          </a:p>
          <a:p>
            <a:pPr lvl="0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Public Comment</a:t>
            </a:r>
          </a:p>
          <a:p>
            <a:pPr lvl="0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Reports </a:t>
            </a:r>
          </a:p>
          <a:p>
            <a:pPr lvl="0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Reports of Committees</a:t>
            </a:r>
          </a:p>
          <a:p>
            <a:pPr lvl="0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Insurance Bids </a:t>
            </a:r>
          </a:p>
          <a:p>
            <a:pPr lvl="0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Rental Ordinance </a:t>
            </a:r>
          </a:p>
          <a:p>
            <a:pPr lvl="0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Alternate Parking Ordinance </a:t>
            </a:r>
          </a:p>
          <a:p>
            <a:pPr lvl="0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Executive Session – Personnel </a:t>
            </a:r>
          </a:p>
          <a:p>
            <a:pPr lvl="0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New Business</a:t>
            </a:r>
          </a:p>
          <a:p>
            <a:pPr lvl="0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Adjournment</a:t>
            </a:r>
          </a:p>
        </p:txBody>
      </p:sp>
    </p:spTree>
    <p:extLst>
      <p:ext uri="{BB962C8B-B14F-4D97-AF65-F5344CB8AC3E}">
        <p14:creationId xmlns:p14="http://schemas.microsoft.com/office/powerpoint/2010/main" val="17990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bg2">
                <a:lumMod val="60000"/>
                <a:lumOff val="40000"/>
              </a:schemeClr>
            </a:gs>
            <a:gs pos="100000">
              <a:schemeClr val="accent6">
                <a:lumMod val="95000"/>
                <a:lumOff val="5000"/>
              </a:schemeClr>
            </a:gs>
            <a:gs pos="100000">
              <a:schemeClr val="accent6">
                <a:lumMod val="60000"/>
              </a:schemeClr>
            </a:gs>
          </a:gsLst>
          <a:path path="circle">
            <a:fillToRect l="50000" t="130000" r="50000" b="-3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0" y="384314"/>
            <a:ext cx="9448800" cy="1736752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Treasurer’s report</a:t>
            </a:r>
          </a:p>
        </p:txBody>
      </p:sp>
    </p:spTree>
    <p:extLst>
      <p:ext uri="{BB962C8B-B14F-4D97-AF65-F5344CB8AC3E}">
        <p14:creationId xmlns:p14="http://schemas.microsoft.com/office/powerpoint/2010/main" val="95393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2">
                <a:lumMod val="60000"/>
                <a:lumOff val="40000"/>
              </a:schemeClr>
            </a:gs>
            <a:gs pos="100000">
              <a:schemeClr val="accent6">
                <a:lumMod val="95000"/>
                <a:lumOff val="5000"/>
              </a:schemeClr>
            </a:gs>
            <a:gs pos="100000">
              <a:schemeClr val="accent6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0192AB3-E70C-4278-BF2C-2929ADF73BF0}"/>
              </a:ext>
            </a:extLst>
          </p:cNvPr>
          <p:cNvSpPr/>
          <p:nvPr/>
        </p:nvSpPr>
        <p:spPr>
          <a:xfrm>
            <a:off x="3299791" y="474345"/>
            <a:ext cx="6096000" cy="59093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Current Assets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ctr"/>
            <a:endParaRPr lang="en-US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r>
              <a:rPr lang="fr-FR" b="1" dirty="0">
                <a:solidFill>
                  <a:schemeClr val="bg1"/>
                </a:solidFill>
                <a:latin typeface="Arial" panose="020B0604020202020204" pitchFamily="34" charset="0"/>
              </a:rPr>
              <a:t>2019 Revenue Anticipation Note 			  177,997.60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DPW Capital Reserve 					    71,587.90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		    31,040.43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Holiday Lights 							      3,508.40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			      1.39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				    45,356.93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		    11.75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			      1.33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		      2,569.81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Petty Cash 									  162.01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		    11,398.96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FNB 					    58,761.34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Shade Tree Commission 					      7,135.37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100050 · FNB General Fund 				      1,045.06</a:t>
            </a:r>
          </a:p>
          <a:p>
            <a:r>
              <a:rPr lang="fr-FR" b="1" dirty="0">
                <a:solidFill>
                  <a:schemeClr val="bg1"/>
                </a:solidFill>
                <a:latin typeface="Arial" panose="020B0604020202020204" pitchFamily="34" charset="0"/>
              </a:rPr>
              <a:t>100052 · Liquid Fuels - FNB 				    16,242.20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100125 · Crime Watch Account 				  780.69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100800 · Jermyn Recreations Commission    21,004.51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	          448,605.68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492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2">
                <a:lumMod val="60000"/>
                <a:lumOff val="40000"/>
              </a:schemeClr>
            </a:gs>
            <a:gs pos="100000">
              <a:schemeClr val="accent6">
                <a:lumMod val="95000"/>
                <a:lumOff val="5000"/>
              </a:schemeClr>
            </a:gs>
            <a:gs pos="100000">
              <a:schemeClr val="accent6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822A758-95DD-4C8A-B9FE-BF042FC2F137}"/>
              </a:ext>
            </a:extLst>
          </p:cNvPr>
          <p:cNvSpPr/>
          <p:nvPr/>
        </p:nvSpPr>
        <p:spPr>
          <a:xfrm>
            <a:off x="2902226" y="1609636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Current Liabilities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Accounts Payable</a:t>
            </a: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</a:rPr>
              <a:t>Accounts Payable 						13,607.58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Other Current Liabilities</a:t>
            </a:r>
          </a:p>
          <a:p>
            <a:r>
              <a:rPr lang="en-US" b="1" dirty="0">
                <a:solidFill>
                  <a:schemeClr val="bg1"/>
                </a:solidFill>
              </a:rPr>
              <a:t>210000 · Withholding - Federal Income Tx		   1,188.58</a:t>
            </a:r>
          </a:p>
          <a:p>
            <a:r>
              <a:rPr lang="en-US" b="1" dirty="0">
                <a:solidFill>
                  <a:schemeClr val="bg1"/>
                </a:solidFill>
              </a:rPr>
              <a:t>210100 · Withholding - Social Security 		   1,428.36</a:t>
            </a:r>
          </a:p>
          <a:p>
            <a:r>
              <a:rPr lang="en-US" b="1" dirty="0">
                <a:solidFill>
                  <a:schemeClr val="bg1"/>
                </a:solidFill>
              </a:rPr>
              <a:t>210200 · Withholding - Medicare 				       334.06</a:t>
            </a:r>
          </a:p>
          <a:p>
            <a:r>
              <a:rPr lang="en-US" b="1" dirty="0">
                <a:solidFill>
                  <a:schemeClr val="bg1"/>
                </a:solidFill>
              </a:rPr>
              <a:t>210300 · Withholding - State Tax 			       353.64</a:t>
            </a:r>
          </a:p>
          <a:p>
            <a:r>
              <a:rPr lang="en-US" b="1" dirty="0">
                <a:solidFill>
                  <a:schemeClr val="bg1"/>
                </a:solidFill>
              </a:rPr>
              <a:t>210400 · Withholding - PA Unemployment 	         19.62</a:t>
            </a:r>
          </a:p>
          <a:p>
            <a:r>
              <a:rPr lang="en-US" b="1" dirty="0">
                <a:solidFill>
                  <a:schemeClr val="bg1"/>
                </a:solidFill>
              </a:rPr>
              <a:t>210500 · Withholding - Local Tax 				       129.20</a:t>
            </a:r>
          </a:p>
          <a:p>
            <a:r>
              <a:rPr lang="en-US" b="1" dirty="0">
                <a:solidFill>
                  <a:schemeClr val="bg1"/>
                </a:solidFill>
              </a:rPr>
              <a:t>Total Other Current Liabilities 			             3,453.46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Total Liabilities 17,061.04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449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2">
                <a:lumMod val="60000"/>
                <a:lumOff val="40000"/>
              </a:schemeClr>
            </a:gs>
            <a:gs pos="100000">
              <a:schemeClr val="accent6">
                <a:lumMod val="95000"/>
                <a:lumOff val="5000"/>
              </a:schemeClr>
            </a:gs>
            <a:gs pos="100000">
              <a:schemeClr val="accent6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154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F56617"/>
      </a:dk2>
      <a:lt2>
        <a:srgbClr val="DDDDDD"/>
      </a:lt2>
      <a:accent1>
        <a:srgbClr val="FFC000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0"/>
      </a:accent6>
      <a:hlink>
        <a:srgbClr val="FF9933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7CF026C-957E-4F4E-893C-D02C23AB63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Widescreen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Algerian</vt:lpstr>
      <vt:lpstr>Arial</vt:lpstr>
      <vt:lpstr>Calibri</vt:lpstr>
      <vt:lpstr>Copperplate Gothic Bold</vt:lpstr>
      <vt:lpstr>Corbel</vt:lpstr>
      <vt:lpstr>Wingdings</vt:lpstr>
      <vt:lpstr>Banded</vt:lpstr>
      <vt:lpstr>Jermyn Borough Council Meeting</vt:lpstr>
      <vt:lpstr>Meeting Agenda</vt:lpstr>
      <vt:lpstr>Treasurer’s report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 </cp:lastModifiedBy>
  <cp:revision>7</cp:revision>
  <dcterms:created xsi:type="dcterms:W3CDTF">2019-10-03T16:39:17Z</dcterms:created>
  <dcterms:modified xsi:type="dcterms:W3CDTF">2019-10-18T11:57:18Z</dcterms:modified>
</cp:coreProperties>
</file>